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wThjdAZnDbJYz83kLWskt1Gb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25" y="4304575"/>
            <a:ext cx="121920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333652"/>
              </a:buClr>
              <a:buSzPts val="4400"/>
              <a:buFont typeface="Arial Rounded"/>
              <a:buNone/>
            </a:pPr>
            <a:r>
              <a:rPr b="1" i="0" lang="en-US" sz="4400" u="none" cap="none" strike="noStrike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Data Abstraction in DBMS</a:t>
            </a:r>
            <a:endParaRPr b="1" i="0" sz="4400" u="none" cap="none" strike="noStrike">
              <a:solidFill>
                <a:srgbClr val="33365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875201" y="5123074"/>
            <a:ext cx="4441597" cy="291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Simplifying Database Interaction by Hiding Complexity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49" y="-189379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3875200" y="5577600"/>
            <a:ext cx="4441500" cy="717300"/>
          </a:xfrm>
          <a:prstGeom prst="rect">
            <a:avLst/>
          </a:prstGeom>
          <a:solidFill>
            <a:srgbClr val="B1C6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Farjan Ahmmed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ID : 232-35-738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9147" y="300318"/>
            <a:ext cx="4773705" cy="477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/>
        </p:nvSpPr>
        <p:spPr>
          <a:xfrm>
            <a:off x="3030069" y="4787152"/>
            <a:ext cx="613185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90ADC6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497949" y="588800"/>
            <a:ext cx="116940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Introduction to Data Abstraction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591669" y="1720579"/>
            <a:ext cx="608703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652"/>
                </a:solidFill>
                <a:latin typeface="Arial"/>
                <a:ea typeface="Arial"/>
                <a:cs typeface="Arial"/>
                <a:sym typeface="Arial"/>
              </a:rPr>
              <a:t>Definition : </a:t>
            </a:r>
            <a:r>
              <a:rPr lang="en-US" sz="1800">
                <a:solidFill>
                  <a:srgbClr val="333652"/>
                </a:solidFill>
                <a:latin typeface="Arial"/>
                <a:ea typeface="Arial"/>
                <a:cs typeface="Arial"/>
                <a:sym typeface="Arial"/>
              </a:rPr>
              <a:t>Data abstraction is the process of hiding complex details of database storage and operations while providing a simplified interaction interface.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6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652"/>
                </a:solidFill>
                <a:latin typeface="Arial"/>
                <a:ea typeface="Arial"/>
                <a:cs typeface="Arial"/>
                <a:sym typeface="Arial"/>
              </a:rPr>
              <a:t>Importance 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33365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652"/>
                </a:solidFill>
                <a:latin typeface="Arial"/>
                <a:ea typeface="Arial"/>
                <a:cs typeface="Arial"/>
                <a:sym typeface="Arial"/>
              </a:rPr>
              <a:t>Enhances security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33365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652"/>
                </a:solidFill>
                <a:latin typeface="Arial"/>
                <a:ea typeface="Arial"/>
                <a:cs typeface="Arial"/>
                <a:sym typeface="Arial"/>
              </a:rPr>
              <a:t>Reduces complexity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33365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652"/>
                </a:solidFill>
                <a:latin typeface="Arial"/>
                <a:ea typeface="Arial"/>
                <a:cs typeface="Arial"/>
                <a:sym typeface="Arial"/>
              </a:rPr>
              <a:t>Provides multiple views for different users</a:t>
            </a:r>
            <a:endParaRPr/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270" y="1482459"/>
            <a:ext cx="4786741" cy="478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0682" y="4145444"/>
            <a:ext cx="2900082" cy="29000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3"/>
          <p:cNvCxnSpPr>
            <a:stCxn id="94" idx="1"/>
            <a:endCxn id="95" idx="3"/>
          </p:cNvCxnSpPr>
          <p:nvPr/>
        </p:nvCxnSpPr>
        <p:spPr>
          <a:xfrm flipH="1">
            <a:off x="2819470" y="3875830"/>
            <a:ext cx="4096800" cy="1719600"/>
          </a:xfrm>
          <a:prstGeom prst="bentConnector3">
            <a:avLst>
              <a:gd fmla="val 16521" name="adj1"/>
            </a:avLst>
          </a:prstGeom>
          <a:noFill/>
          <a:ln cap="flat" cmpd="sng" w="12700">
            <a:solidFill>
              <a:srgbClr val="333652"/>
            </a:solidFill>
            <a:prstDash val="dot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/>
          <p:nvPr/>
        </p:nvSpPr>
        <p:spPr>
          <a:xfrm>
            <a:off x="1589200" y="599601"/>
            <a:ext cx="960527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Why Data Abstraction is Needed</a:t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999977" y="4222376"/>
            <a:ext cx="2137670" cy="70877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Hides Internal Storage Mechanisms</a:t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1295812" y="5082704"/>
            <a:ext cx="2827952" cy="44851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Users do not need to know how data is physically stored</a:t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1295812" y="5682772"/>
            <a:ext cx="2827952" cy="44851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Simplifies interaction by abstracting complex storage structures.</a:t>
            </a:r>
            <a:endParaRPr/>
          </a:p>
        </p:txBody>
      </p:sp>
      <p:cxnSp>
        <p:nvCxnSpPr>
          <p:cNvPr id="105" name="Google Shape;105;p4"/>
          <p:cNvCxnSpPr>
            <a:stCxn id="102" idx="1"/>
            <a:endCxn id="103" idx="1"/>
          </p:cNvCxnSpPr>
          <p:nvPr/>
        </p:nvCxnSpPr>
        <p:spPr>
          <a:xfrm>
            <a:off x="999977" y="4576766"/>
            <a:ext cx="295800" cy="730200"/>
          </a:xfrm>
          <a:prstGeom prst="bentConnector3">
            <a:avLst>
              <a:gd fmla="val -77282" name="adj1"/>
            </a:avLst>
          </a:prstGeom>
          <a:noFill/>
          <a:ln cap="flat" cmpd="sng" w="12700">
            <a:solidFill>
              <a:srgbClr val="333652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4"/>
          <p:cNvCxnSpPr>
            <a:stCxn id="102" idx="1"/>
            <a:endCxn id="104" idx="1"/>
          </p:cNvCxnSpPr>
          <p:nvPr/>
        </p:nvCxnSpPr>
        <p:spPr>
          <a:xfrm>
            <a:off x="999977" y="4576766"/>
            <a:ext cx="295800" cy="1330200"/>
          </a:xfrm>
          <a:prstGeom prst="bentConnector3">
            <a:avLst>
              <a:gd fmla="val -77282" name="adj1"/>
            </a:avLst>
          </a:prstGeom>
          <a:noFill/>
          <a:ln cap="flat" cmpd="sng" w="12700">
            <a:solidFill>
              <a:srgbClr val="333652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4"/>
          <p:cNvSpPr/>
          <p:nvPr/>
        </p:nvSpPr>
        <p:spPr>
          <a:xfrm>
            <a:off x="4682024" y="4222376"/>
            <a:ext cx="2137670" cy="70877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Provides Different Views to Different Users</a:t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4977859" y="5082704"/>
            <a:ext cx="2827952" cy="44851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End-users see relevant information.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4977859" y="5682772"/>
            <a:ext cx="2827952" cy="44851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Database administrators and developers also see relevant information.</a:t>
            </a:r>
            <a:endParaRPr/>
          </a:p>
        </p:txBody>
      </p:sp>
      <p:cxnSp>
        <p:nvCxnSpPr>
          <p:cNvPr id="110" name="Google Shape;110;p4"/>
          <p:cNvCxnSpPr>
            <a:stCxn id="107" idx="1"/>
            <a:endCxn id="108" idx="1"/>
          </p:cNvCxnSpPr>
          <p:nvPr/>
        </p:nvCxnSpPr>
        <p:spPr>
          <a:xfrm>
            <a:off x="4682024" y="4576766"/>
            <a:ext cx="295800" cy="730200"/>
          </a:xfrm>
          <a:prstGeom prst="bentConnector3">
            <a:avLst>
              <a:gd fmla="val -77282" name="adj1"/>
            </a:avLst>
          </a:prstGeom>
          <a:noFill/>
          <a:ln cap="flat" cmpd="sng" w="12700">
            <a:solidFill>
              <a:srgbClr val="333652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4"/>
          <p:cNvCxnSpPr>
            <a:stCxn id="107" idx="1"/>
            <a:endCxn id="109" idx="1"/>
          </p:cNvCxnSpPr>
          <p:nvPr/>
        </p:nvCxnSpPr>
        <p:spPr>
          <a:xfrm>
            <a:off x="4682024" y="4576766"/>
            <a:ext cx="295800" cy="1330200"/>
          </a:xfrm>
          <a:prstGeom prst="bentConnector3">
            <a:avLst>
              <a:gd fmla="val -77282" name="adj1"/>
            </a:avLst>
          </a:prstGeom>
          <a:noFill/>
          <a:ln cap="flat" cmpd="sng" w="12700">
            <a:solidFill>
              <a:srgbClr val="333652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4"/>
          <p:cNvSpPr/>
          <p:nvPr/>
        </p:nvSpPr>
        <p:spPr>
          <a:xfrm>
            <a:off x="8364071" y="4222376"/>
            <a:ext cx="2137670" cy="70877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Improves Security by Restricting Access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8659906" y="5082704"/>
            <a:ext cx="2827952" cy="44851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Prevents unauthorized access by controlling what users can view or modify.</a:t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8659906" y="5682772"/>
            <a:ext cx="2827952" cy="448519"/>
          </a:xfrm>
          <a:prstGeom prst="rect">
            <a:avLst/>
          </a:prstGeom>
          <a:solidFill>
            <a:srgbClr val="B1C6D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Ensures that sensitive data remains protected from unintended users.</a:t>
            </a:r>
            <a:endParaRPr/>
          </a:p>
        </p:txBody>
      </p:sp>
      <p:cxnSp>
        <p:nvCxnSpPr>
          <p:cNvPr id="115" name="Google Shape;115;p4"/>
          <p:cNvCxnSpPr>
            <a:stCxn id="112" idx="1"/>
            <a:endCxn id="113" idx="1"/>
          </p:cNvCxnSpPr>
          <p:nvPr/>
        </p:nvCxnSpPr>
        <p:spPr>
          <a:xfrm>
            <a:off x="8364071" y="4576766"/>
            <a:ext cx="295800" cy="730200"/>
          </a:xfrm>
          <a:prstGeom prst="bentConnector3">
            <a:avLst>
              <a:gd fmla="val -77282" name="adj1"/>
            </a:avLst>
          </a:prstGeom>
          <a:noFill/>
          <a:ln cap="flat" cmpd="sng" w="12700">
            <a:solidFill>
              <a:srgbClr val="333652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4"/>
          <p:cNvCxnSpPr>
            <a:stCxn id="112" idx="1"/>
            <a:endCxn id="114" idx="1"/>
          </p:cNvCxnSpPr>
          <p:nvPr/>
        </p:nvCxnSpPr>
        <p:spPr>
          <a:xfrm>
            <a:off x="8364071" y="4576766"/>
            <a:ext cx="295800" cy="1330200"/>
          </a:xfrm>
          <a:prstGeom prst="bentConnector3">
            <a:avLst>
              <a:gd fmla="val -77282" name="adj1"/>
            </a:avLst>
          </a:prstGeom>
          <a:noFill/>
          <a:ln cap="flat" cmpd="sng" w="12700">
            <a:solidFill>
              <a:srgbClr val="333652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2158" y="1580660"/>
            <a:ext cx="2447159" cy="244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0112" y="1529333"/>
            <a:ext cx="2541494" cy="254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963" y="1603019"/>
            <a:ext cx="2635611" cy="263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1589200" y="599601"/>
            <a:ext cx="960527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Three Level of Data Abstraction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276" y="1800451"/>
            <a:ext cx="5715447" cy="3739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6"/>
          <p:cNvCxnSpPr/>
          <p:nvPr/>
        </p:nvCxnSpPr>
        <p:spPr>
          <a:xfrm rot="10800000">
            <a:off x="3218329" y="4975412"/>
            <a:ext cx="2142565" cy="0"/>
          </a:xfrm>
          <a:prstGeom prst="straightConnector1">
            <a:avLst/>
          </a:prstGeom>
          <a:noFill/>
          <a:ln cap="flat" cmpd="sng" w="19050">
            <a:solidFill>
              <a:srgbClr val="333652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27" name="Google Shape;127;p6"/>
          <p:cNvCxnSpPr/>
          <p:nvPr/>
        </p:nvCxnSpPr>
        <p:spPr>
          <a:xfrm>
            <a:off x="6885454" y="4118162"/>
            <a:ext cx="2142565" cy="0"/>
          </a:xfrm>
          <a:prstGeom prst="straightConnector1">
            <a:avLst/>
          </a:prstGeom>
          <a:noFill/>
          <a:ln cap="flat" cmpd="sng" w="19050">
            <a:solidFill>
              <a:srgbClr val="333652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28" name="Google Shape;128;p6"/>
          <p:cNvCxnSpPr/>
          <p:nvPr/>
        </p:nvCxnSpPr>
        <p:spPr>
          <a:xfrm>
            <a:off x="8809504" y="2784662"/>
            <a:ext cx="1191746" cy="0"/>
          </a:xfrm>
          <a:prstGeom prst="straightConnector1">
            <a:avLst/>
          </a:prstGeom>
          <a:noFill/>
          <a:ln cap="flat" cmpd="sng" w="19050">
            <a:solidFill>
              <a:srgbClr val="333652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129" name="Google Shape;129;p6"/>
          <p:cNvSpPr txBox="1"/>
          <p:nvPr/>
        </p:nvSpPr>
        <p:spPr>
          <a:xfrm>
            <a:off x="1588882" y="482152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Lowest Level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8926717" y="3953168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Middle Level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9850642" y="2597055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Highest Level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1304778" y="105538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333652"/>
              </a:buClr>
              <a:buSzPts val="4400"/>
              <a:buFont typeface="Arial Rounded"/>
              <a:buNone/>
            </a:pPr>
            <a:r>
              <a:rPr b="1" lang="en-US" sz="44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Physical Level</a:t>
            </a:r>
            <a:endParaRPr b="1" sz="4400">
              <a:solidFill>
                <a:srgbClr val="33365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766047" y="2384612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Describes how data is stored (files, indexes, pages).</a:t>
            </a: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1766047" y="3662223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Defines complex low-level data structures. 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1766047" y="4939834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Known as the physical schema. </a:t>
            </a:r>
            <a:endParaRPr/>
          </a:p>
        </p:txBody>
      </p:sp>
      <p:cxnSp>
        <p:nvCxnSpPr>
          <p:cNvPr id="140" name="Google Shape;140;p7"/>
          <p:cNvCxnSpPr>
            <a:stCxn id="136" idx="1"/>
            <a:endCxn id="137" idx="1"/>
          </p:cNvCxnSpPr>
          <p:nvPr/>
        </p:nvCxnSpPr>
        <p:spPr>
          <a:xfrm>
            <a:off x="1304778" y="1409770"/>
            <a:ext cx="461400" cy="13803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rgbClr val="333652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41" name="Google Shape;141;p7"/>
          <p:cNvCxnSpPr>
            <a:stCxn id="136" idx="1"/>
            <a:endCxn id="138" idx="1"/>
          </p:cNvCxnSpPr>
          <p:nvPr/>
        </p:nvCxnSpPr>
        <p:spPr>
          <a:xfrm>
            <a:off x="1304778" y="1409770"/>
            <a:ext cx="461400" cy="26580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42" name="Google Shape;142;p7"/>
          <p:cNvCxnSpPr>
            <a:stCxn id="136" idx="1"/>
            <a:endCxn id="139" idx="1"/>
          </p:cNvCxnSpPr>
          <p:nvPr/>
        </p:nvCxnSpPr>
        <p:spPr>
          <a:xfrm>
            <a:off x="1304778" y="1409770"/>
            <a:ext cx="461400" cy="39357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sm" w="sm" type="none"/>
            <a:tailEnd len="med" w="med" type="triangle"/>
          </a:ln>
        </p:spPr>
      </p:cxn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7089" y="2130721"/>
            <a:ext cx="3620279" cy="362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1304778" y="105538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333652"/>
              </a:buClr>
              <a:buSzPts val="4400"/>
              <a:buFont typeface="Arial Rounded"/>
              <a:buNone/>
            </a:pPr>
            <a:r>
              <a:rPr b="1" lang="en-US" sz="44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Logical Level</a:t>
            </a:r>
            <a:endParaRPr b="1" sz="4400">
              <a:solidFill>
                <a:srgbClr val="33365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766047" y="2384612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Defines what data is stored and relationships</a:t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1766047" y="3662223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Known as the conceptual schema (single schema for the database).</a:t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1766047" y="4939834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Used by database administrators to manage database structure.</a:t>
            </a:r>
            <a:endParaRPr/>
          </a:p>
        </p:txBody>
      </p:sp>
      <p:cxnSp>
        <p:nvCxnSpPr>
          <p:cNvPr id="152" name="Google Shape;152;p9"/>
          <p:cNvCxnSpPr>
            <a:stCxn id="148" idx="1"/>
            <a:endCxn id="149" idx="1"/>
          </p:cNvCxnSpPr>
          <p:nvPr/>
        </p:nvCxnSpPr>
        <p:spPr>
          <a:xfrm>
            <a:off x="1304778" y="1409770"/>
            <a:ext cx="461400" cy="13803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rgbClr val="333652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53" name="Google Shape;153;p9"/>
          <p:cNvCxnSpPr>
            <a:stCxn id="148" idx="1"/>
            <a:endCxn id="150" idx="1"/>
          </p:cNvCxnSpPr>
          <p:nvPr/>
        </p:nvCxnSpPr>
        <p:spPr>
          <a:xfrm>
            <a:off x="1304778" y="1409770"/>
            <a:ext cx="461400" cy="26580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54" name="Google Shape;154;p9"/>
          <p:cNvCxnSpPr>
            <a:stCxn id="148" idx="1"/>
            <a:endCxn id="151" idx="1"/>
          </p:cNvCxnSpPr>
          <p:nvPr/>
        </p:nvCxnSpPr>
        <p:spPr>
          <a:xfrm>
            <a:off x="1304778" y="1409770"/>
            <a:ext cx="461400" cy="39357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sm" w="sm" type="none"/>
            <a:tailEnd len="med" w="med" type="triangle"/>
          </a:ln>
        </p:spPr>
      </p:cxn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7089" y="2130721"/>
            <a:ext cx="3620279" cy="362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1304778" y="105538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333652"/>
              </a:buClr>
              <a:buSzPts val="4400"/>
              <a:buFont typeface="Arial Rounded"/>
              <a:buNone/>
            </a:pPr>
            <a:r>
              <a:rPr b="1" lang="en-US" sz="4400">
                <a:solidFill>
                  <a:srgbClr val="333652"/>
                </a:solidFill>
                <a:latin typeface="Arial Rounded"/>
                <a:ea typeface="Arial Rounded"/>
                <a:cs typeface="Arial Rounded"/>
                <a:sym typeface="Arial Rounded"/>
              </a:rPr>
              <a:t>View Level</a:t>
            </a:r>
            <a:endParaRPr b="1" sz="4400">
              <a:solidFill>
                <a:srgbClr val="33365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1766047" y="2384612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Defines how users see the data (external schema).</a:t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1766047" y="3662223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Hides complexity and provides multiple views for different users.</a:t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1766047" y="4939834"/>
            <a:ext cx="5209321" cy="811166"/>
          </a:xfrm>
          <a:prstGeom prst="roundRect">
            <a:avLst>
              <a:gd fmla="val 543" name="adj"/>
            </a:avLst>
          </a:prstGeom>
          <a:solidFill>
            <a:srgbClr val="F8ECE4"/>
          </a:solidFill>
          <a:ln cap="flat" cmpd="sng" w="9525">
            <a:solidFill>
              <a:srgbClr val="151617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20320">
              <a:srgbClr val="151617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Can restrict access to sensitive data for security. </a:t>
            </a:r>
            <a:endParaRPr/>
          </a:p>
        </p:txBody>
      </p:sp>
      <p:cxnSp>
        <p:nvCxnSpPr>
          <p:cNvPr id="164" name="Google Shape;164;p10"/>
          <p:cNvCxnSpPr>
            <a:stCxn id="160" idx="1"/>
            <a:endCxn id="161" idx="1"/>
          </p:cNvCxnSpPr>
          <p:nvPr/>
        </p:nvCxnSpPr>
        <p:spPr>
          <a:xfrm>
            <a:off x="1304778" y="1409770"/>
            <a:ext cx="461400" cy="13803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rgbClr val="333652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65" name="Google Shape;165;p10"/>
          <p:cNvCxnSpPr>
            <a:stCxn id="160" idx="1"/>
            <a:endCxn id="162" idx="1"/>
          </p:cNvCxnSpPr>
          <p:nvPr/>
        </p:nvCxnSpPr>
        <p:spPr>
          <a:xfrm>
            <a:off x="1304778" y="1409770"/>
            <a:ext cx="461400" cy="26580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66" name="Google Shape;166;p10"/>
          <p:cNvCxnSpPr>
            <a:stCxn id="160" idx="1"/>
            <a:endCxn id="163" idx="1"/>
          </p:cNvCxnSpPr>
          <p:nvPr/>
        </p:nvCxnSpPr>
        <p:spPr>
          <a:xfrm>
            <a:off x="1304778" y="1409770"/>
            <a:ext cx="461400" cy="3935700"/>
          </a:xfrm>
          <a:prstGeom prst="bentConnector3">
            <a:avLst>
              <a:gd fmla="val -49545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sm" w="sm" type="none"/>
            <a:tailEnd len="med" w="med" type="triangle"/>
          </a:ln>
        </p:spPr>
      </p:cxn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7089" y="2130721"/>
            <a:ext cx="3620279" cy="362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/>
          <p:nvPr/>
        </p:nvSpPr>
        <p:spPr>
          <a:xfrm>
            <a:off x="2239142" y="741615"/>
            <a:ext cx="771371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Advantages of Data Abstraction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2881646" y="4150657"/>
            <a:ext cx="6428711" cy="338554"/>
          </a:xfrm>
          <a:prstGeom prst="rect">
            <a:avLst/>
          </a:prstGeom>
          <a:noFill/>
          <a:ln cap="flat" cmpd="sng" w="28575">
            <a:solidFill>
              <a:srgbClr val="90AD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Simplifies database management.</a:t>
            </a:r>
            <a:endParaRPr/>
          </a:p>
        </p:txBody>
      </p:sp>
      <p:sp>
        <p:nvSpPr>
          <p:cNvPr id="174" name="Google Shape;174;p12"/>
          <p:cNvSpPr txBox="1"/>
          <p:nvPr/>
        </p:nvSpPr>
        <p:spPr>
          <a:xfrm>
            <a:off x="2881645" y="5208493"/>
            <a:ext cx="6428711" cy="338554"/>
          </a:xfrm>
          <a:prstGeom prst="rect">
            <a:avLst/>
          </a:prstGeom>
          <a:noFill/>
          <a:ln cap="flat" cmpd="sng" w="28575">
            <a:solidFill>
              <a:srgbClr val="90AD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Improves data independence and flexibility.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2881646" y="4679575"/>
            <a:ext cx="6428711" cy="338554"/>
          </a:xfrm>
          <a:prstGeom prst="rect">
            <a:avLst/>
          </a:prstGeom>
          <a:noFill/>
          <a:ln cap="flat" cmpd="sng" w="28575">
            <a:solidFill>
              <a:srgbClr val="90AD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Enhances security and access control.</a:t>
            </a:r>
            <a:endParaRPr/>
          </a:p>
        </p:txBody>
      </p:sp>
      <p:sp>
        <p:nvSpPr>
          <p:cNvPr id="176" name="Google Shape;176;p12"/>
          <p:cNvSpPr txBox="1"/>
          <p:nvPr/>
        </p:nvSpPr>
        <p:spPr>
          <a:xfrm>
            <a:off x="2881644" y="5746375"/>
            <a:ext cx="6428711" cy="338554"/>
          </a:xfrm>
          <a:prstGeom prst="rect">
            <a:avLst/>
          </a:prstGeom>
          <a:noFill/>
          <a:ln cap="flat" cmpd="sng" w="28575">
            <a:solidFill>
              <a:srgbClr val="90AD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Reduces application maintenance efforts.</a:t>
            </a:r>
            <a:endParaRPr/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887" y="151350"/>
            <a:ext cx="5150224" cy="515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/>
          <p:nvPr/>
        </p:nvSpPr>
        <p:spPr>
          <a:xfrm>
            <a:off x="1285418" y="431375"/>
            <a:ext cx="920878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33652"/>
                </a:solidFill>
                <a:latin typeface="Calibri"/>
                <a:ea typeface="Calibri"/>
                <a:cs typeface="Calibri"/>
                <a:sym typeface="Calibri"/>
              </a:rPr>
              <a:t>Real-life Examples of Data Abstraction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1333707" y="2024774"/>
            <a:ext cx="5040200" cy="584775"/>
          </a:xfrm>
          <a:prstGeom prst="rect">
            <a:avLst/>
          </a:prstGeom>
          <a:noFill/>
          <a:ln cap="flat" cmpd="sng" w="28575">
            <a:solidFill>
              <a:srgbClr val="90AD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Banking Systems: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Customers view transactions, but backend details remain hidden.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1333707" y="3663677"/>
            <a:ext cx="5040200" cy="584775"/>
          </a:xfrm>
          <a:prstGeom prst="rect">
            <a:avLst/>
          </a:prstGeom>
          <a:noFill/>
          <a:ln cap="flat" cmpd="sng" w="28575">
            <a:solidFill>
              <a:srgbClr val="90AD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E-commerce Platforms: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Users see product listings, not the database structures.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1333707" y="5315250"/>
            <a:ext cx="5040200" cy="584775"/>
          </a:xfrm>
          <a:prstGeom prst="rect">
            <a:avLst/>
          </a:prstGeom>
          <a:noFill/>
          <a:ln cap="flat" cmpd="sng" w="28575">
            <a:solidFill>
              <a:srgbClr val="90AD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Healthcare Systems: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Doctors access patient records without seeing underlying storage mechanisms.</a:t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8973671" y="1559645"/>
            <a:ext cx="1559859" cy="1515035"/>
          </a:xfrm>
          <a:prstGeom prst="ellipse">
            <a:avLst/>
          </a:prstGeom>
          <a:solidFill>
            <a:srgbClr val="E9EA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8973671" y="3204883"/>
            <a:ext cx="1559859" cy="1515035"/>
          </a:xfrm>
          <a:prstGeom prst="ellipse">
            <a:avLst/>
          </a:prstGeom>
          <a:solidFill>
            <a:srgbClr val="E9EA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8973671" y="4850121"/>
            <a:ext cx="1559859" cy="1515035"/>
          </a:xfrm>
          <a:prstGeom prst="ellipse">
            <a:avLst/>
          </a:prstGeom>
          <a:solidFill>
            <a:srgbClr val="E9EA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5137" y="1758698"/>
            <a:ext cx="1116925" cy="11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8717" y="3235322"/>
            <a:ext cx="1441484" cy="144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5137" y="5044051"/>
            <a:ext cx="1116925" cy="1116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3"/>
          <p:cNvCxnSpPr>
            <a:stCxn id="183" idx="3"/>
            <a:endCxn id="186" idx="2"/>
          </p:cNvCxnSpPr>
          <p:nvPr/>
        </p:nvCxnSpPr>
        <p:spPr>
          <a:xfrm>
            <a:off x="6373907" y="2317162"/>
            <a:ext cx="2599800" cy="0"/>
          </a:xfrm>
          <a:prstGeom prst="straightConnector1">
            <a:avLst/>
          </a:prstGeom>
          <a:noFill/>
          <a:ln cap="flat" cmpd="sng" w="28575">
            <a:solidFill>
              <a:srgbClr val="90ADC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3" name="Google Shape;193;p13"/>
          <p:cNvCxnSpPr>
            <a:stCxn id="184" idx="3"/>
            <a:endCxn id="187" idx="2"/>
          </p:cNvCxnSpPr>
          <p:nvPr/>
        </p:nvCxnSpPr>
        <p:spPr>
          <a:xfrm>
            <a:off x="6373907" y="3956065"/>
            <a:ext cx="2599800" cy="6300"/>
          </a:xfrm>
          <a:prstGeom prst="straightConnector1">
            <a:avLst/>
          </a:prstGeom>
          <a:noFill/>
          <a:ln cap="flat" cmpd="sng" w="28575">
            <a:solidFill>
              <a:srgbClr val="90ADC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4" name="Google Shape;194;p13"/>
          <p:cNvCxnSpPr>
            <a:stCxn id="185" idx="3"/>
            <a:endCxn id="188" idx="2"/>
          </p:cNvCxnSpPr>
          <p:nvPr/>
        </p:nvCxnSpPr>
        <p:spPr>
          <a:xfrm>
            <a:off x="6373907" y="5607638"/>
            <a:ext cx="2599800" cy="0"/>
          </a:xfrm>
          <a:prstGeom prst="straightConnector1">
            <a:avLst/>
          </a:prstGeom>
          <a:noFill/>
          <a:ln cap="flat" cmpd="sng" w="28575">
            <a:solidFill>
              <a:srgbClr val="90ADC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2025-03-13T19:59:15Z</dcterms:created>
  <dc:creator>Shejan Ahmmed</dc:creator>
</cp:coreProperties>
</file>